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57" r:id="rId6"/>
    <p:sldId id="262" r:id="rId7"/>
    <p:sldId id="259" r:id="rId8"/>
    <p:sldId id="258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8D334A-B960-47BF-AB5A-A7ED229C3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44133C7-34BE-43D5-9C89-9CCFC5FBC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111A2F-D39D-40E4-80E7-71A3B941D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10B071-5CCB-4C58-926B-E1FD1CC0A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B72D9C-EA34-442B-85EF-2864F1021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009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54F1F5-0274-4CCF-848D-2FB371240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84BE01-248D-440B-A66A-71BBCB44B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C2893E8-952C-4A56-A124-B90B5C849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563CD8-9227-4C30-B73C-FAC16874B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76A86D-128B-4AE5-ACBE-04D03A8B1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7526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9B38DF-5842-4561-A8E3-375F749B7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E5B37F-8EA7-43FE-982A-DF0D74AD7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B4A4FD-E786-44CA-80F3-1F8BA024D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68BC3D-DF7E-42F1-B883-83CAC808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EB33BA-B2F1-4DCE-A263-304710085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93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4993E-91C0-4D73-B060-3D5658ED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AA3F2F-6FF5-4BF9-A1E9-B2BE3BEF3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9742F07-4ACD-4C4C-B6FA-30744C2BB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CC76377-FAA4-4C31-9909-132040465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313E24-9D53-4661-AF05-BCA2A982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DE7F00-27A8-4BC5-A903-98C8CDDBF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529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5B9ABE-6405-4AB3-9740-94F65A06C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F4B19D-7CA9-40E2-9D46-8A620C5EC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A805252-A029-4058-8CBC-3B3864234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CC353E9-5440-44E8-8C85-D3C3C0D9C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5AF1EF0-746E-4E8E-8C08-A09954869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AB6A8F3-BE00-4221-BE11-8FA4795DA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6B9671C-3B7A-4B72-80AE-C90F9C98E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FD50A2E-4FB5-4AB4-AEAB-EA94ABC4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28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CC896F-5FAA-4D19-83CF-A6CC7030A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81145F-213F-43E9-9271-3D0826EFB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55D4F83-7E86-4910-A9BE-B9D7E4698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07E8715-CB3F-42B0-ACC0-5B8346C8D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976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7B06F1-CFDF-4160-A33D-189FFF09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165A6D9-4D8D-48A3-B7AF-526E9B171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BC7781-52F9-41FC-9409-308C9B714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6074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2F0BC4-DD60-49C0-9DEA-E9500C1AF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6866AC-11A4-41D4-A845-4A450781A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CE65341-01BB-44A9-B202-3C3F5D262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C49D926-730E-42E4-9BB1-B482A7589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554B17-75B9-4BF1-A3AC-42C06E8B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2C1B40-93C8-4918-B1B7-FB2768CA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970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05EDF6-1EA5-48B3-B2D9-82EB4C0E3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59910C3-F409-42F1-80F0-F672204FDF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1D5E87-3BB3-41E2-98D4-8A22B09A3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64556C4-F0EE-4C52-87B8-2A5949A20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DCA5727-BC6B-429A-A38C-80BDFD04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A99A24-AAB0-42EE-9791-ED0A3A73C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509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6D3C12-D5F5-4147-A209-959D14F56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734031F-32E1-45EB-BED2-B3F24A126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EBD78F-1256-4733-92DC-F6EC7D782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B930D3-B348-4802-BA33-2D617EFB8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475A9B-5FEC-4119-97DB-D8E3FEBB3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89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41A753E-0ABE-493F-85FE-CCFCC0C06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FBADBEE-841C-4D25-BAD5-212864FC7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902E42-6710-4951-88A3-AD4FF68B0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CB8751-B42D-4612-9DA5-D8B584E7D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5212BF-6865-455A-BC74-85896ECA4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79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A3273B9-CB26-4DF9-9952-9882C3F6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CE954D-A093-415B-B299-FDC7FB8CB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2F85B0-94EB-42EC-A6A6-458F70491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EA915-FA8C-421E-9791-0578056FA0AC}" type="datetimeFigureOut">
              <a:rPr lang="de-DE" smtClean="0"/>
              <a:t>08.04.2022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B3DD42-5110-4DF3-B9C3-4FE9A609FD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01DC30-D93F-49F0-B7B5-3AFD51ACE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B6377-260B-45CC-8B21-8D063E95AE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2965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heguardian.com/global-development/2018/jun/05/female-garment-workers-gap-hm-south-asi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nkstinks.de/wir-brauchen-eine-revolution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74F13C2-DBAC-4610-9F40-0E3BFBF0CB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6250"/>
          <a:stretch/>
        </p:blipFill>
        <p:spPr>
          <a:xfrm>
            <a:off x="20" y="-459945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536B1E0-AC9D-4622-9BC4-6E40ADF74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Autofit/>
          </a:bodyPr>
          <a:lstStyle/>
          <a:p>
            <a:r>
              <a:rPr lang="de-DE" sz="5600" b="1" dirty="0">
                <a:solidFill>
                  <a:srgbClr val="FFFFFF"/>
                </a:solidFill>
              </a:rPr>
              <a:t>Geschlechtergerechtigkeit | Feministische Globalisierungs- und Kapitalismuskritik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219443B-716B-44B7-91B4-47BE0CF4C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33435"/>
            <a:ext cx="9144000" cy="1098395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rgbClr val="FFFFFF"/>
                </a:solidFill>
              </a:rPr>
              <a:t>Arbeitsgruppe (Brigitte Nestle, Florian Leiner, Hendrik Küster, Milena van de Sand) </a:t>
            </a:r>
          </a:p>
          <a:p>
            <a:r>
              <a:rPr lang="de-DE" sz="1800" dirty="0">
                <a:solidFill>
                  <a:srgbClr val="FFFFFF"/>
                </a:solidFill>
              </a:rPr>
              <a:t>April 2022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23B7D80-CEBD-4CDF-BA47-32E69FDB9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2800" y="5942386"/>
            <a:ext cx="2010727" cy="709668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83605068-0178-49F2-90AF-25C22E0780DF}"/>
              </a:ext>
            </a:extLst>
          </p:cNvPr>
          <p:cNvSpPr txBox="1"/>
          <p:nvPr/>
        </p:nvSpPr>
        <p:spPr>
          <a:xfrm>
            <a:off x="0" y="6351084"/>
            <a:ext cx="5448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0" i="0" dirty="0">
                <a:effectLst/>
              </a:rPr>
              <a:t>Quelle: </a:t>
            </a:r>
            <a:r>
              <a:rPr lang="de-DE" sz="1400" b="0" i="0" u="sng" dirty="0"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https://www.theguardian.com/global-development/2018/jun/05/female-garment-workers-gap-hm-south-asia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837814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6AC78F-3EBC-43C5-B734-9C69035B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Globale Verschränkung der Abhängigkeits- und Herrschaftsverhältnisse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953DB7-A862-42E8-AEB7-84A6BD35A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de-DE" dirty="0"/>
              <a:t>Die Globalisierung bringt nicht linear feministische Fortschritte, sondern auch viele Rückschritte -&gt; permanente Auseinandersetzung um gesellschaftliche globale Kräfteverhältnisse</a:t>
            </a:r>
          </a:p>
          <a:p>
            <a:r>
              <a:rPr lang="de-DE" dirty="0"/>
              <a:t>Globale Lieferketten zurückverfolgen: Kleidungsindustrie, Care Chains, Umweltverschmutzung (Folgen unserer imperialen Lebensweise)</a:t>
            </a:r>
          </a:p>
          <a:p>
            <a:r>
              <a:rPr lang="de-DE" dirty="0"/>
              <a:t>Mehrfachdiskriminierung: Globalisierung sorgt für größere Verschränkung der Ebenen</a:t>
            </a:r>
          </a:p>
          <a:p>
            <a:r>
              <a:rPr lang="de-DE" dirty="0"/>
              <a:t>Nicht eine, sondern viele soziale Fragen (Verfügen über Ressourcen, Bewegungsfreiheit, Alltagsdiskriminierung, Gewalt etc.)</a:t>
            </a: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FBFA8F9-F411-45EF-BD8F-7A7F45007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2800" y="5932861"/>
            <a:ext cx="2010727" cy="70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289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DFE247-90F5-4366-A8F9-BF7DCEBFC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b="1" dirty="0"/>
              <a:t>Dimensionen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4FB8D7-29CD-4007-B2D1-5BDA8D483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00587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5000"/>
              </a:lnSpc>
              <a:spcBef>
                <a:spcPts val="500"/>
              </a:spcBef>
              <a:buFont typeface="Symbol" panose="05050102010706020507" pitchFamily="18" charset="2"/>
              <a:buChar char=""/>
              <a:tabLst>
                <a:tab pos="457200" algn="l"/>
                <a:tab pos="914400" algn="l"/>
              </a:tabLst>
            </a:pPr>
            <a:r>
              <a:rPr lang="de-DE" sz="3200" dirty="0">
                <a:solidFill>
                  <a:srgbClr val="000000"/>
                </a:solidFill>
                <a:effectLst/>
                <a:ea typeface="DejaVu Sans"/>
                <a:cs typeface="DejaVu Sans"/>
              </a:rPr>
              <a:t>Neue internationale Arbeitsteilung/ Wertschöpfungsketten</a:t>
            </a:r>
            <a:endParaRPr lang="de-DE" sz="3200" dirty="0">
              <a:solidFill>
                <a:srgbClr val="000000"/>
              </a:solidFill>
              <a:effectLst/>
              <a:ea typeface="DejaVu Sans"/>
              <a:cs typeface="Symbol" panose="05050102010706020507" pitchFamily="18" charset="2"/>
            </a:endParaRPr>
          </a:p>
          <a:p>
            <a:pPr marL="342900" lvl="0" indent="-342900">
              <a:lnSpc>
                <a:spcPct val="105000"/>
              </a:lnSpc>
              <a:spcBef>
                <a:spcPts val="500"/>
              </a:spcBef>
              <a:buFont typeface="Symbol" panose="05050102010706020507" pitchFamily="18" charset="2"/>
              <a:buChar char=""/>
              <a:tabLst>
                <a:tab pos="457200" algn="l"/>
                <a:tab pos="914400" algn="l"/>
              </a:tabLst>
            </a:pPr>
            <a:r>
              <a:rPr lang="de-DE" sz="3200" dirty="0">
                <a:solidFill>
                  <a:srgbClr val="000000"/>
                </a:solidFill>
                <a:effectLst/>
                <a:ea typeface="DejaVu Sans"/>
                <a:cs typeface="DejaVu Sans"/>
              </a:rPr>
              <a:t>Transnationale Sorgeketten (Global Care Chains</a:t>
            </a:r>
            <a:endParaRPr lang="de-DE" sz="3200" dirty="0">
              <a:solidFill>
                <a:srgbClr val="000000"/>
              </a:solidFill>
              <a:effectLst/>
              <a:ea typeface="DejaVu Sans"/>
              <a:cs typeface="Symbol" panose="05050102010706020507" pitchFamily="18" charset="2"/>
            </a:endParaRPr>
          </a:p>
          <a:p>
            <a:pPr marL="342900" lvl="0" indent="-342900">
              <a:lnSpc>
                <a:spcPct val="105000"/>
              </a:lnSpc>
              <a:spcBef>
                <a:spcPts val="500"/>
              </a:spcBef>
              <a:buFont typeface="Symbol" panose="05050102010706020507" pitchFamily="18" charset="2"/>
              <a:buChar char=""/>
              <a:tabLst>
                <a:tab pos="457200" algn="l"/>
                <a:tab pos="914400" algn="l"/>
              </a:tabLst>
            </a:pPr>
            <a:r>
              <a:rPr lang="en-US" sz="3200" dirty="0" err="1">
                <a:solidFill>
                  <a:srgbClr val="000000"/>
                </a:solidFill>
                <a:effectLst/>
                <a:ea typeface="DejaVu Sans"/>
                <a:cs typeface="DejaVu Sans"/>
              </a:rPr>
              <a:t>Verarmung</a:t>
            </a:r>
            <a:endParaRPr lang="en-US" sz="3200" dirty="0">
              <a:solidFill>
                <a:srgbClr val="000000"/>
              </a:solidFill>
              <a:ea typeface="DejaVu Sans"/>
              <a:cs typeface="DejaVu Sans"/>
            </a:endParaRPr>
          </a:p>
          <a:p>
            <a:pPr marL="342900" indent="-342900">
              <a:lnSpc>
                <a:spcPct val="105000"/>
              </a:lnSpc>
              <a:spcBef>
                <a:spcPts val="500"/>
              </a:spcBef>
              <a:buFont typeface="Symbol" panose="05050102010706020507" pitchFamily="18" charset="2"/>
              <a:buChar char=""/>
              <a:tabLst>
                <a:tab pos="457200" algn="l"/>
                <a:tab pos="914400" algn="l"/>
              </a:tabLst>
            </a:pPr>
            <a:r>
              <a:rPr lang="de-DE" sz="3200" dirty="0">
                <a:solidFill>
                  <a:srgbClr val="000000"/>
                </a:solidFill>
                <a:effectLst/>
                <a:ea typeface="DejaVu Sans"/>
                <a:cs typeface="DejaVu Sans"/>
              </a:rPr>
              <a:t>Klimakrise und Ökologie: (Kommerzialisierung)</a:t>
            </a:r>
          </a:p>
          <a:p>
            <a:pPr marL="342900" indent="-342900">
              <a:lnSpc>
                <a:spcPct val="105000"/>
              </a:lnSpc>
              <a:spcBef>
                <a:spcPts val="500"/>
              </a:spcBef>
              <a:buFont typeface="Symbol" panose="05050102010706020507" pitchFamily="18" charset="2"/>
              <a:buChar char=""/>
              <a:tabLst>
                <a:tab pos="457200" algn="l"/>
                <a:tab pos="914400" algn="l"/>
              </a:tabLst>
            </a:pPr>
            <a:r>
              <a:rPr lang="de-DE" sz="3200" dirty="0">
                <a:solidFill>
                  <a:srgbClr val="000000"/>
                </a:solidFill>
                <a:effectLst/>
                <a:ea typeface="DejaVu Sans"/>
                <a:cs typeface="DejaVu Sans"/>
              </a:rPr>
              <a:t>Gewalt/Krieg (Kampf um Ressourcen, Absatzmärkte etc.) </a:t>
            </a:r>
            <a:endParaRPr lang="de-DE" sz="3200" dirty="0">
              <a:solidFill>
                <a:srgbClr val="000000"/>
              </a:solidFill>
              <a:effectLst/>
              <a:ea typeface="DejaVu Sans"/>
              <a:cs typeface="Symbol" panose="05050102010706020507" pitchFamily="18" charset="2"/>
            </a:endParaRPr>
          </a:p>
          <a:p>
            <a:pPr marL="342900" lvl="0" indent="-342900">
              <a:lnSpc>
                <a:spcPct val="105000"/>
              </a:lnSpc>
              <a:spcBef>
                <a:spcPts val="500"/>
              </a:spcBef>
              <a:buFont typeface="Symbol" panose="05050102010706020507" pitchFamily="18" charset="2"/>
              <a:buChar char=""/>
              <a:tabLst>
                <a:tab pos="457200" algn="l"/>
                <a:tab pos="914400" algn="l"/>
              </a:tabLst>
            </a:pPr>
            <a:r>
              <a:rPr lang="en-US" sz="3200" dirty="0" err="1">
                <a:solidFill>
                  <a:srgbClr val="000000"/>
                </a:solidFill>
                <a:effectLst/>
                <a:ea typeface="DejaVu Sans"/>
                <a:cs typeface="DejaVu Sans"/>
              </a:rPr>
              <a:t>Repatriarchalisierung</a:t>
            </a:r>
            <a:r>
              <a:rPr lang="en-US" sz="3200" dirty="0">
                <a:solidFill>
                  <a:srgbClr val="000000"/>
                </a:solidFill>
                <a:effectLst/>
                <a:ea typeface="DejaVu Sans"/>
                <a:cs typeface="DejaVu Sans"/>
              </a:rPr>
              <a:t> </a:t>
            </a:r>
            <a:endParaRPr lang="de-DE" sz="3200" dirty="0">
              <a:solidFill>
                <a:srgbClr val="000000"/>
              </a:solidFill>
              <a:effectLst/>
              <a:ea typeface="DejaVu Sans"/>
              <a:cs typeface="Symbol" panose="05050102010706020507" pitchFamily="18" charset="2"/>
            </a:endParaRPr>
          </a:p>
          <a:p>
            <a:pPr marL="342900" lvl="0" indent="-342900">
              <a:lnSpc>
                <a:spcPct val="105000"/>
              </a:lnSpc>
              <a:spcBef>
                <a:spcPts val="500"/>
              </a:spcBef>
              <a:buFont typeface="Symbol" panose="05050102010706020507" pitchFamily="18" charset="2"/>
              <a:buChar char=""/>
              <a:tabLst>
                <a:tab pos="457200" algn="l"/>
                <a:tab pos="914400" algn="l"/>
              </a:tabLst>
            </a:pPr>
            <a:r>
              <a:rPr lang="de-DE" sz="3200" dirty="0" err="1">
                <a:solidFill>
                  <a:srgbClr val="000000"/>
                </a:solidFill>
                <a:effectLst/>
                <a:ea typeface="DejaVu Sans"/>
                <a:cs typeface="DejaVu Sans"/>
              </a:rPr>
              <a:t>Retraditionalisierung</a:t>
            </a:r>
            <a:endParaRPr lang="de-DE" sz="3200" dirty="0">
              <a:solidFill>
                <a:srgbClr val="000000"/>
              </a:solidFill>
              <a:effectLst/>
              <a:ea typeface="DejaVu Sans"/>
              <a:cs typeface="Symbol" panose="05050102010706020507" pitchFamily="18" charset="2"/>
            </a:endParaRPr>
          </a:p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de-DE" sz="3200" dirty="0">
                <a:solidFill>
                  <a:srgbClr val="000000"/>
                </a:solidFill>
                <a:effectLst/>
                <a:ea typeface="DejaVu Sans"/>
                <a:cs typeface="DejaVu Sans"/>
              </a:rPr>
              <a:t>Reproduktive Rechte</a:t>
            </a:r>
            <a:endParaRPr lang="de-DE" sz="3200" dirty="0">
              <a:solidFill>
                <a:srgbClr val="000000"/>
              </a:solidFill>
              <a:effectLst/>
              <a:ea typeface="DejaVu Sans"/>
              <a:cs typeface="Symbol" panose="05050102010706020507" pitchFamily="18" charset="2"/>
            </a:endParaRP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6E90B2-B4C8-44E2-AFB9-04314B354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2800" y="5932861"/>
            <a:ext cx="2010727" cy="70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58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17517EF-BD4D-4055-BDB4-A322C5356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196413-F23A-46ED-BA65-1B7731493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690" y="405575"/>
            <a:ext cx="6430414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Handlungperspektiven</a:t>
            </a: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26032" y="1067264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9890198-3DA7-41F1-9E1F-77C1C4968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867" y="2091095"/>
            <a:ext cx="7039731" cy="420624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1296AA18-EF23-4328-8816-046253236FC8}"/>
              </a:ext>
            </a:extLst>
          </p:cNvPr>
          <p:cNvSpPr txBox="1"/>
          <p:nvPr/>
        </p:nvSpPr>
        <p:spPr>
          <a:xfrm>
            <a:off x="3521598" y="6341202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0" i="0" dirty="0">
                <a:solidFill>
                  <a:srgbClr val="1B1B1B"/>
                </a:solidFill>
                <a:effectLst/>
              </a:rPr>
              <a:t>Quelle: </a:t>
            </a:r>
            <a:r>
              <a:rPr lang="de-DE" sz="1600" b="0" i="0" u="sng" dirty="0">
                <a:solidFill>
                  <a:srgbClr val="1B1B1B"/>
                </a:solidFill>
                <a:effectLst/>
                <a:hlinkClick r:id="rId3"/>
              </a:rPr>
              <a:t>https://pinkstinks.de/wir-brauchen-eine-revolution/</a:t>
            </a:r>
            <a:endParaRPr lang="de-DE" sz="16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78ED1739-AEB0-4147-A795-BDE69BD8C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800" y="5942386"/>
            <a:ext cx="2010727" cy="70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39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C49EAC-1955-491D-9204-0D95A1BF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de-DE" sz="44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1) Global</a:t>
            </a:r>
            <a:br>
              <a:rPr lang="de-DE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166422-0632-43F3-A542-FEAA56294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5973"/>
            <a:ext cx="10515600" cy="4351338"/>
          </a:xfrm>
        </p:spPr>
        <p:txBody>
          <a:bodyPr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DE" sz="3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Transnationale Solidarität mit feministischen Bewegungen, z.B. Krankenhausbewegungen in verschiedenen Ländern (vor allem mit den am stärksten betroffenen): Die Krisen zusammendenken -&gt; Globale Vernetzung </a:t>
            </a:r>
            <a:endParaRPr lang="de-DE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de-DE" sz="3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Die Folgen unserer imperialen Lebensweise im Alltag von Betroffenen deutlich machen</a:t>
            </a:r>
            <a:endParaRPr lang="de-DE" sz="34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D2FC60C-94E7-44FD-A119-7CF9C7973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2800" y="5942386"/>
            <a:ext cx="2010727" cy="70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57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DFEDF8-3F30-4C6A-9C23-C71BE2E3F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2) Selbstbestimmung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C0341F-2A7C-49CF-877A-BCEF9EB84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53725" cy="435133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</a:pPr>
            <a:r>
              <a:rPr lang="de-DE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Bekämpfung von Gewalt gegen Frauen/FLINTAs und die Forderung nach sexuellem Selbstbestimmungsrecht sollten in </a:t>
            </a:r>
            <a:r>
              <a:rPr lang="de-D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de-DE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ttac einen zentraleren Stellenwert erhalten</a:t>
            </a:r>
          </a:p>
          <a:p>
            <a:pPr>
              <a:lnSpc>
                <a:spcPct val="107000"/>
              </a:lnSpc>
            </a:pPr>
            <a:r>
              <a:rPr lang="de-DE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Augenmerk auf durch neoliberale Globalisierung verursachte Verarmung, Entwertung und </a:t>
            </a:r>
            <a:r>
              <a:rPr lang="de-DE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Repatriarchalisierung</a:t>
            </a:r>
            <a:r>
              <a:rPr lang="de-DE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lenken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0124F9B-97FB-4836-9CF5-006018F11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2800" y="5932861"/>
            <a:ext cx="2010727" cy="70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51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DCDEF6-4FD9-445C-8042-889DB686A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3) Sorgearbeit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93165E-45A4-408F-83B1-83A16A8AE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3050"/>
            <a:ext cx="10515600" cy="49498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</a:pP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Kommerzialisierung u.a. im Gesundheits- und Pflegesektor rückgängig machen, ausreichende Finanzierung sicherstellen, Arbeitnehmer*innenrechte stärken, Ausbeutung in- und ausländischer Kräfte 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beenden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7000"/>
              </a:lnSpc>
            </a:pP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Gerechte Verteilung der Sorgearbeit und der Lohnarbeit ((Alters-)Armut insbesondere von FLINTA*Personen)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Eine Abkehr von der neoliberalen Wirtschaftsordnung ist weltweit nötig. Die Arbeit darf nicht externalisiert werden auf Kosten von ausgebeuteten Migrant*innen und Versorgungsmangel in anderen Ländern (Global Care Chains)  </a:t>
            </a:r>
          </a:p>
          <a:p>
            <a:pPr lvl="0">
              <a:lnSpc>
                <a:spcPct val="107000"/>
              </a:lnSpc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Beseitigung von Ungerechtigkeiten nur möglich bei Veränderung grundlegender Strukturen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CFF8EF0-CDDB-46C8-8DBD-3D0581D55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2800" y="5932861"/>
            <a:ext cx="2010727" cy="709668"/>
          </a:xfrm>
          <a:prstGeom prst="rect">
            <a:avLst/>
          </a:prstGeo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2A6B2441-80C0-4ADB-875E-699DD6DE9076}"/>
              </a:ext>
            </a:extLst>
          </p:cNvPr>
          <p:cNvSpPr/>
          <p:nvPr/>
        </p:nvSpPr>
        <p:spPr>
          <a:xfrm>
            <a:off x="266699" y="5391150"/>
            <a:ext cx="828675" cy="438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1079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0D3413-0D7C-44B3-B43D-ABB0255AB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82225" cy="1325563"/>
          </a:xfrm>
        </p:spPr>
        <p:txBody>
          <a:bodyPr>
            <a:normAutofit/>
          </a:bodyPr>
          <a:lstStyle/>
          <a:p>
            <a:r>
              <a:rPr lang="de-DE" b="1" dirty="0"/>
              <a:t>Die neoliberale Globalisierung (für FLINTA*s) - Allgemeine Thesen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3B4EE5-F6E9-4ECE-B5A8-4EA186A28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2545"/>
            <a:ext cx="10515600" cy="4351338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000000"/>
                </a:solidFill>
                <a:effectLst/>
                <a:ea typeface="DejaVu Sans"/>
                <a:cs typeface="DejaVu Sans"/>
              </a:rPr>
              <a:t>Die Ursache der Benachteiligung/Unterdrückung von FLINTA*s liegt in grundlegenden Strukturen unseres kapitalistisch-patriarchalen Gesellschaftssystems. Der Kampf für die Rechte der FLINTA*s ist untrennbar mit dem Kampf gegen kapitalistische Strukturen verbunden.</a:t>
            </a:r>
          </a:p>
          <a:p>
            <a:r>
              <a:rPr lang="de-DE" dirty="0">
                <a:solidFill>
                  <a:srgbClr val="000000"/>
                </a:solidFill>
                <a:effectLst/>
                <a:ea typeface="DejaVu Sans"/>
                <a:cs typeface="DejaVu Sans"/>
              </a:rPr>
              <a:t>Die Globalisierung führt zur Externalisierung von Problemen. FLINTA*s sind von den negativen Auswirkungen besonders betroffen; gleichzeitig werden ihre Erfahrungen und Handlungsperspektiven im politischen Prozess oft nicht gehört.</a:t>
            </a:r>
          </a:p>
          <a:p>
            <a:endParaRPr lang="de-DE" dirty="0">
              <a:solidFill>
                <a:srgbClr val="000000"/>
              </a:solidFill>
              <a:effectLst/>
              <a:latin typeface="Carlito"/>
              <a:ea typeface="DejaVu Sans"/>
              <a:cs typeface="DejaVu Sans"/>
            </a:endParaRP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EAC9FF2-2D24-4130-8A0F-FD610AC5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2800" y="5932861"/>
            <a:ext cx="2010727" cy="70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7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</Words>
  <Application>Microsoft Office PowerPoint</Application>
  <PresentationFormat>Breitbild</PresentationFormat>
  <Paragraphs>34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Carlito</vt:lpstr>
      <vt:lpstr>Symbol</vt:lpstr>
      <vt:lpstr>Office</vt:lpstr>
      <vt:lpstr>Geschlechtergerechtigkeit | Feministische Globalisierungs- und Kapitalismuskritik</vt:lpstr>
      <vt:lpstr>Globale Verschränkung der Abhängigkeits- und Herrschaftsverhältnisse</vt:lpstr>
      <vt:lpstr>Dimensionen</vt:lpstr>
      <vt:lpstr>Handlungperspektiven</vt:lpstr>
      <vt:lpstr>1) Global </vt:lpstr>
      <vt:lpstr>2) Selbstbestimmung</vt:lpstr>
      <vt:lpstr>3) Sorgearbeit</vt:lpstr>
      <vt:lpstr>Die neoliberale Globalisierung (für FLINTA*s) - Allgemeine Thesen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Geschlechtergerechtigkeit | Feministische Globalisierungs- und Kapitalismuskritik</dc:title>
  <dc:creator>Florian Leiner</dc:creator>
  <cp:lastModifiedBy>Florian Leiner</cp:lastModifiedBy>
  <cp:revision>3</cp:revision>
  <dcterms:created xsi:type="dcterms:W3CDTF">2022-04-08T12:54:45Z</dcterms:created>
  <dcterms:modified xsi:type="dcterms:W3CDTF">2022-04-08T14:04:58Z</dcterms:modified>
</cp:coreProperties>
</file>